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2" r:id="rId6"/>
    <p:sldId id="257" r:id="rId7"/>
    <p:sldId id="261" r:id="rId8"/>
    <p:sldId id="266" r:id="rId9"/>
    <p:sldId id="267" r:id="rId10"/>
    <p:sldId id="269" r:id="rId11"/>
    <p:sldId id="263" r:id="rId12"/>
    <p:sldId id="264" r:id="rId13"/>
    <p:sldId id="26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0" autoAdjust="0"/>
    <p:restoredTop sz="95161" autoAdjust="0"/>
  </p:normalViewPr>
  <p:slideViewPr>
    <p:cSldViewPr snapToGrid="0" showGuides="1">
      <p:cViewPr varScale="1">
        <p:scale>
          <a:sx n="189" d="100"/>
          <a:sy n="189" d="100"/>
        </p:scale>
        <p:origin x="168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9/14/21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.anl.gov/base/R7-0/6-docs/filters.html" TargetMode="External"/><Relationship Id="rId2" Type="http://schemas.openxmlformats.org/officeDocument/2006/relationships/hyperlink" Target="https://epics.anl.gov/base/R7-0/6-docs/link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Database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Many slides from Andrew Johnson, APS/ANL</a:t>
            </a:r>
          </a:p>
          <a:p>
            <a:endParaRPr lang="en-US" dirty="0"/>
          </a:p>
          <a:p>
            <a:r>
              <a:rPr lang="en-US" dirty="0"/>
              <a:t>Jan.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E3B9-5E7D-F34C-891B-C36E0B0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Notation for Subscription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9266-9C32-264E-BBAC-8B19FDA9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1170"/>
            <a:ext cx="11430000" cy="4590343"/>
          </a:xfrm>
        </p:spPr>
        <p:txBody>
          <a:bodyPr/>
          <a:lstStyle/>
          <a:p>
            <a:r>
              <a:rPr lang="en-US" dirty="0"/>
              <a:t>In one window, run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/examples/01_first_steps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softIoc</a:t>
            </a:r>
            <a:r>
              <a:rPr lang="en-US" sz="2000" dirty="0">
                <a:latin typeface="Courier" pitchFamily="2" charset="0"/>
              </a:rPr>
              <a:t> –d ramp1.db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r>
              <a:rPr lang="en-US" dirty="0"/>
              <a:t>In other window, compare the following</a:t>
            </a:r>
            <a:br>
              <a:rPr lang="en-US" sz="2000" dirty="0">
                <a:latin typeface="Courier" pitchFamily="2" charset="0"/>
              </a:rPr>
            </a:b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limit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'limit.{</a:t>
            </a:r>
            <a:r>
              <a:rPr lang="en-US" sz="2000" dirty="0" err="1">
                <a:latin typeface="Courier" pitchFamily="2" charset="0"/>
              </a:rPr>
              <a:t>ts</a:t>
            </a:r>
            <a:r>
              <a:rPr lang="en-US" sz="2000" dirty="0">
                <a:latin typeface="Courier" pitchFamily="2" charset="0"/>
              </a:rPr>
              <a:t>:{}}’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ramp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'ramp.{</a:t>
            </a:r>
            <a:r>
              <a:rPr lang="en-US" sz="2000" dirty="0" err="1">
                <a:latin typeface="Courier" pitchFamily="2" charset="0"/>
              </a:rPr>
              <a:t>dbnd</a:t>
            </a:r>
            <a:r>
              <a:rPr lang="en-US" sz="2000" dirty="0">
                <a:latin typeface="Courier" pitchFamily="2" charset="0"/>
              </a:rPr>
              <a:t>:{abs:1.9}}'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85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D909-C93C-FD44-94E9-2F615C3B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Comparably New Database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72D7-E69C-FF42-BD7E-41D6F571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Wildcards for ‘patch’ databases</a:t>
            </a:r>
          </a:p>
          <a:p>
            <a:r>
              <a:rPr lang="en-US" dirty="0"/>
              <a:t>Long Strings</a:t>
            </a:r>
          </a:p>
          <a:p>
            <a:r>
              <a:rPr lang="en-US" dirty="0"/>
              <a:t>JSON Notation for links and subscriptions</a:t>
            </a:r>
          </a:p>
        </p:txBody>
      </p:sp>
    </p:spTree>
    <p:extLst>
      <p:ext uri="{BB962C8B-B14F-4D97-AF65-F5344CB8AC3E}">
        <p14:creationId xmlns:p14="http://schemas.microsoft.com/office/powerpoint/2010/main" val="19777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1C1F-3681-D54E-8280-A258E86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‘Patch’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9BEE-8394-824B-A655-589BD5CB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3553"/>
            <a:ext cx="9687463" cy="14652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Database files can </a:t>
            </a:r>
            <a:r>
              <a:rPr lang="en-US" sz="2400" dirty="0">
                <a:highlight>
                  <a:srgbClr val="00FF00"/>
                </a:highlight>
              </a:rPr>
              <a:t>modify fields </a:t>
            </a:r>
            <a:r>
              <a:rPr lang="en-US" sz="2400" dirty="0"/>
              <a:t>of existing records or </a:t>
            </a:r>
            <a:r>
              <a:rPr lang="en-US" sz="2400" dirty="0">
                <a:highlight>
                  <a:srgbClr val="00FFFF"/>
                </a:highlight>
              </a:rPr>
              <a:t>add</a:t>
            </a:r>
            <a:r>
              <a:rPr lang="en-US" sz="2400" dirty="0"/>
              <a:t> new fields/records</a:t>
            </a:r>
          </a:p>
          <a:p>
            <a:pPr marL="0" indent="0">
              <a:buNone/>
            </a:pPr>
            <a:r>
              <a:rPr lang="en-US" dirty="0" err="1"/>
              <a:t>ps.db</a:t>
            </a:r>
            <a:r>
              <a:rPr lang="en-US" dirty="0"/>
              <a:t>                       </a:t>
            </a:r>
            <a:r>
              <a:rPr lang="en-US" dirty="0" err="1"/>
              <a:t>limit.db</a:t>
            </a:r>
            <a:r>
              <a:rPr lang="en-US" dirty="0"/>
              <a:t>                          </a:t>
            </a:r>
            <a:r>
              <a:rPr lang="en-US" dirty="0" err="1"/>
              <a:t>st.cmd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64E449-FA4B-0B46-976E-D60EAE584B44}"/>
              </a:ext>
            </a:extLst>
          </p:cNvPr>
          <p:cNvSpPr txBox="1">
            <a:spLocks/>
          </p:cNvSpPr>
          <p:nvPr/>
        </p:nvSpPr>
        <p:spPr bwMode="auto">
          <a:xfrm>
            <a:off x="553329" y="2417028"/>
            <a:ext cx="2801938" cy="3884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field(SCAN, “2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record(calc,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field(INPA,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field(INPB,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field(CALC, “A*B”)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 err="1">
                <a:latin typeface="Courier" pitchFamily="2" charset="0"/>
              </a:rPr>
              <a:t>bo</a:t>
            </a:r>
            <a:r>
              <a:rPr lang="en-US" sz="1200" dirty="0">
                <a:latin typeface="Courier" pitchFamily="2" charset="0"/>
              </a:rPr>
              <a:t>, “</a:t>
            </a:r>
            <a:r>
              <a:rPr lang="en-US" sz="1200" dirty="0" err="1">
                <a:latin typeface="Courier" pitchFamily="2" charset="0"/>
              </a:rPr>
              <a:t>ps_enable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D87B42-32E2-2849-8BD5-A91A8899C7E7}"/>
              </a:ext>
            </a:extLst>
          </p:cNvPr>
          <p:cNvSpPr txBox="1">
            <a:spLocks/>
          </p:cNvSpPr>
          <p:nvPr/>
        </p:nvSpPr>
        <p:spPr bwMode="auto">
          <a:xfrm>
            <a:off x="3771282" y="2417029"/>
            <a:ext cx="2801938" cy="28049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field(SCAN, “.1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record(calc,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field(FLNK, “limit”)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record(</a:t>
            </a:r>
            <a:r>
              <a:rPr lang="en-US" sz="1200" dirty="0" err="1">
                <a:highlight>
                  <a:srgbClr val="00FFFF"/>
                </a:highlight>
                <a:latin typeface="Courier" pitchFamily="2" charset="0"/>
              </a:rPr>
              <a:t>calcout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, ”limit”)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{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field(INPA, “power”)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field(CALC, “A &lt; 100”)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field(OUT,  “</a:t>
            </a:r>
            <a:r>
              <a:rPr lang="en-US" sz="1200" dirty="0" err="1">
                <a:highlight>
                  <a:srgbClr val="00FFFF"/>
                </a:highlight>
                <a:latin typeface="Courier" pitchFamily="2" charset="0"/>
              </a:rPr>
              <a:t>ps_enable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}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endParaRPr lang="en-US" sz="1200" dirty="0">
              <a:highlight>
                <a:srgbClr val="00FFFF"/>
              </a:highlight>
              <a:latin typeface="Courier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146DE5-FA8C-1D49-BC78-B94CF2AEC5F4}"/>
              </a:ext>
            </a:extLst>
          </p:cNvPr>
          <p:cNvSpPr txBox="1">
            <a:spLocks/>
          </p:cNvSpPr>
          <p:nvPr/>
        </p:nvSpPr>
        <p:spPr bwMode="auto">
          <a:xfrm>
            <a:off x="7625350" y="2423709"/>
            <a:ext cx="2801938" cy="8290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>
                <a:latin typeface="Courier" pitchFamily="2" charset="0"/>
              </a:rPr>
              <a:t>dbLoadRecords</a:t>
            </a:r>
            <a:r>
              <a:rPr lang="en-US" sz="1200" dirty="0">
                <a:latin typeface="Courier" pitchFamily="2" charset="0"/>
              </a:rPr>
              <a:t> “</a:t>
            </a:r>
            <a:r>
              <a:rPr lang="en-US" sz="1200" dirty="0" err="1">
                <a:latin typeface="Courier" pitchFamily="2" charset="0"/>
              </a:rPr>
              <a:t>db</a:t>
            </a:r>
            <a:r>
              <a:rPr lang="en-US" sz="1200" dirty="0">
                <a:latin typeface="Courier" pitchFamily="2" charset="0"/>
              </a:rPr>
              <a:t>/</a:t>
            </a:r>
            <a:r>
              <a:rPr lang="en-US" sz="1200" dirty="0" err="1">
                <a:latin typeface="Courier" pitchFamily="2" charset="0"/>
              </a:rPr>
              <a:t>ps.db</a:t>
            </a:r>
            <a:r>
              <a:rPr lang="en-US" sz="1200" dirty="0">
                <a:latin typeface="Courier" pitchFamily="2" charset="0"/>
              </a:rPr>
              <a:t>”</a:t>
            </a:r>
          </a:p>
          <a:p>
            <a:pPr marL="0" indent="0">
              <a:buNone/>
            </a:pPr>
            <a:r>
              <a:rPr lang="en-US" sz="1200" dirty="0" err="1">
                <a:latin typeface="Courier" pitchFamily="2" charset="0"/>
              </a:rPr>
              <a:t>dbLoadRecords</a:t>
            </a:r>
            <a:r>
              <a:rPr lang="en-US" sz="1200" dirty="0">
                <a:latin typeface="Courier" pitchFamily="2" charset="0"/>
              </a:rPr>
              <a:t> “</a:t>
            </a:r>
            <a:r>
              <a:rPr lang="en-US" sz="1200" dirty="0" err="1">
                <a:latin typeface="Courier" pitchFamily="2" charset="0"/>
              </a:rPr>
              <a:t>db</a:t>
            </a:r>
            <a:r>
              <a:rPr lang="en-US" sz="1200" dirty="0">
                <a:latin typeface="Courier" pitchFamily="2" charset="0"/>
              </a:rPr>
              <a:t>/</a:t>
            </a:r>
            <a:r>
              <a:rPr lang="en-US" sz="1200" dirty="0" err="1">
                <a:latin typeface="Courier" pitchFamily="2" charset="0"/>
              </a:rPr>
              <a:t>limit.db</a:t>
            </a:r>
            <a:r>
              <a:rPr lang="en-US" sz="1200" dirty="0">
                <a:latin typeface="Courier" pitchFamily="2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18BB7-25C7-4047-BCB7-14D7745D01A4}"/>
              </a:ext>
            </a:extLst>
          </p:cNvPr>
          <p:cNvSpPr txBox="1"/>
          <p:nvPr/>
        </p:nvSpPr>
        <p:spPr>
          <a:xfrm>
            <a:off x="7625350" y="4527933"/>
            <a:ext cx="40222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May help to organize records.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“</a:t>
            </a:r>
            <a:r>
              <a:rPr lang="en-US" dirty="0" err="1">
                <a:latin typeface="+mn-lt"/>
              </a:rPr>
              <a:t>ps.db</a:t>
            </a:r>
            <a:r>
              <a:rPr lang="en-US" dirty="0">
                <a:latin typeface="+mn-lt"/>
              </a:rPr>
              <a:t>” can be used standalone,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 with “</a:t>
            </a:r>
            <a:r>
              <a:rPr lang="en-US" dirty="0" err="1">
                <a:latin typeface="+mn-lt"/>
              </a:rPr>
              <a:t>limit.db</a:t>
            </a:r>
            <a:r>
              <a:rPr lang="en-US" dirty="0">
                <a:latin typeface="+mn-lt"/>
              </a:rPr>
              <a:t>”.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Order of loading *.</a:t>
            </a:r>
            <a:r>
              <a:rPr lang="en-US" dirty="0" err="1">
                <a:latin typeface="+mn-lt"/>
              </a:rPr>
              <a:t>db</a:t>
            </a:r>
            <a:r>
              <a:rPr lang="en-US" dirty="0">
                <a:latin typeface="+mn-lt"/>
              </a:rPr>
              <a:t> files matters!</a:t>
            </a:r>
          </a:p>
        </p:txBody>
      </p:sp>
    </p:spTree>
    <p:extLst>
      <p:ext uri="{BB962C8B-B14F-4D97-AF65-F5344CB8AC3E}">
        <p14:creationId xmlns:p14="http://schemas.microsoft.com/office/powerpoint/2010/main" val="34756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1C1F-3681-D54E-8280-A258E86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‘Patch’ Database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9BEE-8394-824B-A655-589BD5CB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3553"/>
            <a:ext cx="9687463" cy="14652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Note that the record type cannot be changed.</a:t>
            </a:r>
            <a:br>
              <a:rPr lang="en-US" sz="2400" dirty="0"/>
            </a:br>
            <a:r>
              <a:rPr lang="en-US" sz="2400" dirty="0"/>
              <a:t>Must know the </a:t>
            </a:r>
            <a:r>
              <a:rPr lang="en-US" sz="2400" dirty="0">
                <a:highlight>
                  <a:srgbClr val="00FF00"/>
                </a:highlight>
              </a:rPr>
              <a:t>type </a:t>
            </a:r>
            <a:r>
              <a:rPr lang="en-US" sz="2400" dirty="0"/>
              <a:t>of record, or use </a:t>
            </a:r>
            <a:r>
              <a:rPr lang="en-US" sz="2400" dirty="0">
                <a:highlight>
                  <a:srgbClr val="00FFFF"/>
                </a:highlight>
              </a:rPr>
              <a:t>“*”</a:t>
            </a:r>
            <a:r>
              <a:rPr lang="en-US" sz="2400" dirty="0"/>
              <a:t> to patch any type</a:t>
            </a:r>
          </a:p>
          <a:p>
            <a:pPr marL="0" indent="0">
              <a:buNone/>
            </a:pPr>
            <a:r>
              <a:rPr lang="en-US" dirty="0" err="1"/>
              <a:t>ps.db</a:t>
            </a:r>
            <a:r>
              <a:rPr lang="en-US" dirty="0"/>
              <a:t>                       </a:t>
            </a:r>
            <a:r>
              <a:rPr lang="en-US" dirty="0" err="1"/>
              <a:t>limit.db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64E449-FA4B-0B46-976E-D60EAE584B44}"/>
              </a:ext>
            </a:extLst>
          </p:cNvPr>
          <p:cNvSpPr txBox="1">
            <a:spLocks/>
          </p:cNvSpPr>
          <p:nvPr/>
        </p:nvSpPr>
        <p:spPr bwMode="auto">
          <a:xfrm>
            <a:off x="553329" y="2417029"/>
            <a:ext cx="2801938" cy="38736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ai</a:t>
            </a:r>
            <a:r>
              <a:rPr lang="en-US" sz="1200" dirty="0">
                <a:latin typeface="Courier" pitchFamily="2" charset="0"/>
              </a:rPr>
              <a:t>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field(SCAN, “2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calc</a:t>
            </a:r>
            <a:r>
              <a:rPr lang="en-US" sz="1200" dirty="0">
                <a:latin typeface="Courier" pitchFamily="2" charset="0"/>
              </a:rPr>
              <a:t>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field(INPA,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field(INPB,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field(CALC, “A*B”)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 err="1">
                <a:latin typeface="Courier" pitchFamily="2" charset="0"/>
              </a:rPr>
              <a:t>bo</a:t>
            </a:r>
            <a:r>
              <a:rPr lang="en-US" sz="1200" dirty="0">
                <a:latin typeface="Courier" pitchFamily="2" charset="0"/>
              </a:rPr>
              <a:t>, “</a:t>
            </a:r>
            <a:r>
              <a:rPr lang="en-US" sz="1200" dirty="0" err="1">
                <a:latin typeface="Courier" pitchFamily="2" charset="0"/>
              </a:rPr>
              <a:t>ps_enable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…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D87B42-32E2-2849-8BD5-A91A8899C7E7}"/>
              </a:ext>
            </a:extLst>
          </p:cNvPr>
          <p:cNvSpPr txBox="1">
            <a:spLocks/>
          </p:cNvSpPr>
          <p:nvPr/>
        </p:nvSpPr>
        <p:spPr bwMode="auto">
          <a:xfrm>
            <a:off x="3771282" y="2417029"/>
            <a:ext cx="2801938" cy="32444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ai</a:t>
            </a:r>
            <a:r>
              <a:rPr lang="en-US" sz="1200" dirty="0">
                <a:latin typeface="Courier" pitchFamily="2" charset="0"/>
              </a:rPr>
              <a:t>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field(SCAN, “.1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“*”</a:t>
            </a:r>
            <a:r>
              <a:rPr lang="en-US" sz="1200" dirty="0">
                <a:latin typeface="Courier" pitchFamily="2" charset="0"/>
              </a:rPr>
              <a:t>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“limit”)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 err="1">
                <a:latin typeface="Courier" pitchFamily="2" charset="0"/>
              </a:rPr>
              <a:t>calcout</a:t>
            </a:r>
            <a:r>
              <a:rPr lang="en-US" sz="1200" dirty="0">
                <a:latin typeface="Courier" pitchFamily="2" charset="0"/>
              </a:rPr>
              <a:t>, ”limit”)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field(INPA,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field(CALC, “A &lt; 100”)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field(OUT,  “</a:t>
            </a:r>
            <a:r>
              <a:rPr lang="en-US" sz="1200" dirty="0" err="1">
                <a:latin typeface="Courier" pitchFamily="2" charset="0"/>
              </a:rPr>
              <a:t>ps_enable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endParaRPr lang="en-US" sz="1200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18BB7-25C7-4047-BCB7-14D7745D01A4}"/>
              </a:ext>
            </a:extLst>
          </p:cNvPr>
          <p:cNvSpPr txBox="1"/>
          <p:nvPr/>
        </p:nvSpPr>
        <p:spPr>
          <a:xfrm>
            <a:off x="7806479" y="3429000"/>
            <a:ext cx="347479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 this example, the patch database doesn’t care if “power” is a calc, </a:t>
            </a:r>
            <a:r>
              <a:rPr lang="en-US" dirty="0" err="1">
                <a:latin typeface="+mn-lt"/>
              </a:rPr>
              <a:t>calcout</a:t>
            </a:r>
            <a:r>
              <a:rPr lang="en-US" dirty="0">
                <a:latin typeface="+mn-lt"/>
              </a:rPr>
              <a:t>, .. type of record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35ED-BC7F-5E46-9298-9487207B3B34}"/>
              </a:ext>
            </a:extLst>
          </p:cNvPr>
          <p:cNvSpPr txBox="1"/>
          <p:nvPr/>
        </p:nvSpPr>
        <p:spPr>
          <a:xfrm>
            <a:off x="4293704" y="6370616"/>
            <a:ext cx="75843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/examples/02_fishtank,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tank.db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is patched by control*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7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A91-871D-214F-867F-CA1CE0E5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1B6B-4749-C34E-926D-1390905E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0086"/>
            <a:ext cx="11430000" cy="4471427"/>
          </a:xfrm>
        </p:spPr>
        <p:txBody>
          <a:bodyPr/>
          <a:lstStyle/>
          <a:p>
            <a:r>
              <a:rPr lang="en-US" dirty="0"/>
              <a:t>Unfortunately, EPICS ‘STRING’ was initially defined as CHAR[40]</a:t>
            </a:r>
          </a:p>
          <a:p>
            <a:r>
              <a:rPr lang="en-US" dirty="0"/>
              <a:t>Channel Access uses DBF_STRING = CHAR[40]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Record names, INP links can now be much longer</a:t>
            </a:r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field(INPA, "SomeReallyLongRecordNameThatExceeds40Characters PP MS")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   ..but you cannot read/modify them via channel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F4E1-7D23-4D43-B439-03B6B6EAB2C3}"/>
              </a:ext>
            </a:extLst>
          </p:cNvPr>
          <p:cNvSpPr txBox="1"/>
          <p:nvPr/>
        </p:nvSpPr>
        <p:spPr>
          <a:xfrm>
            <a:off x="2002972" y="6370616"/>
            <a:ext cx="98750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/examples/12_long_strings,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display</a:t>
            </a:r>
          </a:p>
        </p:txBody>
      </p:sp>
    </p:spTree>
    <p:extLst>
      <p:ext uri="{BB962C8B-B14F-4D97-AF65-F5344CB8AC3E}">
        <p14:creationId xmlns:p14="http://schemas.microsoft.com/office/powerpoint/2010/main" val="157134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A91-871D-214F-867F-CA1CE0E5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Workaround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1B6B-4749-C34E-926D-1390905E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0086"/>
            <a:ext cx="11430000" cy="4800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1800" dirty="0">
                <a:latin typeface="Courier" pitchFamily="2" charset="0"/>
              </a:rPr>
              <a:t>record(waveform, ”</a:t>
            </a:r>
            <a:r>
              <a:rPr lang="en-US" sz="1800" dirty="0" err="1">
                <a:latin typeface="Courier" pitchFamily="2" charset="0"/>
              </a:rPr>
              <a:t>long_string</a:t>
            </a:r>
            <a:r>
              <a:rPr lang="en-US" sz="1800" dirty="0">
                <a:latin typeface="Courier" pitchFamily="2" charset="0"/>
              </a:rPr>
              <a:t>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{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   field(FTVL, "CHAR")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   field(NELM, "200")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}</a:t>
            </a:r>
            <a:br>
              <a:rPr lang="en-US" sz="1800" dirty="0">
                <a:latin typeface="Courier" pitchFamily="2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dirty="0"/>
              <a:t>.. and (!) tell client that CHAR[] is not meant to be BYTE[]</a:t>
            </a:r>
            <a:br>
              <a:rPr lang="en-US" dirty="0"/>
            </a:br>
            <a:r>
              <a:rPr lang="en-US" dirty="0"/>
              <a:t> but long STRING.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-S </a:t>
            </a:r>
            <a:r>
              <a:rPr lang="en-US" dirty="0"/>
              <a:t>….,</a:t>
            </a:r>
            <a:br>
              <a:rPr lang="en-US" dirty="0"/>
            </a:br>
            <a:r>
              <a:rPr lang="en-US" dirty="0"/>
              <a:t>Format: String in operator interface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F4E1-7D23-4D43-B439-03B6B6EAB2C3}"/>
              </a:ext>
            </a:extLst>
          </p:cNvPr>
          <p:cNvSpPr txBox="1"/>
          <p:nvPr/>
        </p:nvSpPr>
        <p:spPr>
          <a:xfrm>
            <a:off x="2002972" y="6370616"/>
            <a:ext cx="98750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/examples/12_long_strings,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display</a:t>
            </a:r>
          </a:p>
        </p:txBody>
      </p:sp>
    </p:spTree>
    <p:extLst>
      <p:ext uri="{BB962C8B-B14F-4D97-AF65-F5344CB8AC3E}">
        <p14:creationId xmlns:p14="http://schemas.microsoft.com/office/powerpoint/2010/main" val="185766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A91-871D-214F-867F-CA1CE0E5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1B6B-4749-C34E-926D-1390905E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0086"/>
            <a:ext cx="11430000" cy="4471427"/>
          </a:xfrm>
        </p:spPr>
        <p:txBody>
          <a:bodyPr/>
          <a:lstStyle/>
          <a:p>
            <a:r>
              <a:rPr lang="en-US" dirty="0"/>
              <a:t>IOC turns any string for VAL, INP, DOL into long-string CHAR[] if PV name ends in ‘$’</a:t>
            </a:r>
          </a:p>
          <a:p>
            <a:r>
              <a:rPr lang="en-US" dirty="0"/>
              <a:t>Long-String input and output records “</a:t>
            </a:r>
            <a:r>
              <a:rPr lang="en-US" dirty="0" err="1"/>
              <a:t>lsi</a:t>
            </a:r>
            <a:r>
              <a:rPr lang="en-US" dirty="0"/>
              <a:t>” and “</a:t>
            </a:r>
            <a:r>
              <a:rPr lang="en-US" dirty="0" err="1"/>
              <a:t>lso</a:t>
            </a:r>
            <a:r>
              <a:rPr lang="en-US" dirty="0"/>
              <a:t>” default to VAL of type STRING, but VAL$ becomes CHAR[]</a:t>
            </a:r>
          </a:p>
          <a:p>
            <a:endParaRPr lang="en-US" dirty="0"/>
          </a:p>
          <a:p>
            <a:r>
              <a:rPr lang="en-US" dirty="0"/>
              <a:t>Clients still need to be told if CHAR[] is BYTE[] or long string!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F4E1-7D23-4D43-B439-03B6B6EAB2C3}"/>
              </a:ext>
            </a:extLst>
          </p:cNvPr>
          <p:cNvSpPr txBox="1"/>
          <p:nvPr/>
        </p:nvSpPr>
        <p:spPr>
          <a:xfrm>
            <a:off x="2002972" y="6370616"/>
            <a:ext cx="98750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/examples/12_long_strings,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display</a:t>
            </a:r>
          </a:p>
        </p:txBody>
      </p:sp>
    </p:spTree>
    <p:extLst>
      <p:ext uri="{BB962C8B-B14F-4D97-AF65-F5344CB8AC3E}">
        <p14:creationId xmlns:p14="http://schemas.microsoft.com/office/powerpoint/2010/main" val="6235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A53-2423-8042-85FA-5250F4E2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Notation for INP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5C3A-4528-D247-96A3-CE390BB1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6000"/>
            <a:ext cx="11430000" cy="4978400"/>
          </a:xfrm>
        </p:spPr>
        <p:txBody>
          <a:bodyPr/>
          <a:lstStyle/>
          <a:p>
            <a:r>
              <a:rPr lang="en-US" dirty="0"/>
              <a:t>New support for JSON notation allows providing more detail</a:t>
            </a:r>
          </a:p>
          <a:p>
            <a:r>
              <a:rPr lang="en-US" dirty="0"/>
              <a:t>First practical use: {const:…}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sz="1600" dirty="0">
                <a:latin typeface="Courier" pitchFamily="2" charset="0"/>
              </a:rPr>
              <a:t>record(</a:t>
            </a:r>
            <a:r>
              <a:rPr lang="en-US" sz="1600" dirty="0" err="1">
                <a:latin typeface="Courier" pitchFamily="2" charset="0"/>
              </a:rPr>
              <a:t>lsi</a:t>
            </a:r>
            <a:r>
              <a:rPr lang="en-US" sz="1600" dirty="0">
                <a:latin typeface="Courier" pitchFamily="2" charset="0"/>
              </a:rPr>
              <a:t>, "</a:t>
            </a:r>
            <a:r>
              <a:rPr lang="en-US" sz="1600" dirty="0" err="1">
                <a:latin typeface="Courier" pitchFamily="2" charset="0"/>
              </a:rPr>
              <a:t>lsi_init</a:t>
            </a:r>
            <a:r>
              <a:rPr lang="en-US" sz="1600" dirty="0">
                <a:latin typeface="Courier" pitchFamily="2" charset="0"/>
              </a:rPr>
              <a:t>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{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field(INP, {</a:t>
            </a:r>
            <a:r>
              <a:rPr lang="en-US" sz="1600" dirty="0" err="1">
                <a:latin typeface="Courier" pitchFamily="2" charset="0"/>
              </a:rPr>
              <a:t>const:"Hello</a:t>
            </a:r>
            <a:r>
              <a:rPr lang="en-US" sz="1600" dirty="0">
                <a:latin typeface="Courier" pitchFamily="2" charset="0"/>
              </a:rPr>
              <a:t>, this is a string and it can be really long!")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field(PINI, "YES")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}</a:t>
            </a:r>
            <a:br>
              <a:rPr lang="en-US" sz="1600" dirty="0">
                <a:latin typeface="Courier" pitchFamily="2" charset="0"/>
              </a:rPr>
            </a:b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record(waveform, "array")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{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field(FTVL, "CHAR")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field(NELM, "200")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field(INP, {const:[65, 66, 67, 68, 69])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field(PINI, "YES")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630C7-080A-D242-A937-67A241B98FAD}"/>
              </a:ext>
            </a:extLst>
          </p:cNvPr>
          <p:cNvSpPr txBox="1"/>
          <p:nvPr/>
        </p:nvSpPr>
        <p:spPr>
          <a:xfrm>
            <a:off x="6470248" y="6319777"/>
            <a:ext cx="51187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/examples/12_long_strings/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2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3FB1-F362-6546-B081-53627446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JSON: “JavaScript Object Notation”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D76E-545E-C34A-A560-A23E1012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061544"/>
            <a:ext cx="11411712" cy="5087007"/>
          </a:xfrm>
        </p:spPr>
        <p:txBody>
          <a:bodyPr/>
          <a:lstStyle/>
          <a:p>
            <a:r>
              <a:rPr lang="en-US" dirty="0"/>
              <a:t>Standard text representation of data</a:t>
            </a:r>
          </a:p>
          <a:p>
            <a:pPr lvl="1"/>
            <a:r>
              <a:rPr lang="en-US" dirty="0"/>
              <a:t>Can represent “anything”</a:t>
            </a:r>
          </a:p>
          <a:p>
            <a:pPr lvl="1"/>
            <a:r>
              <a:rPr lang="en-US" dirty="0"/>
              <a:t>More compact than e.g. XML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EPICS starts to use it to provide details for</a:t>
            </a:r>
          </a:p>
          <a:p>
            <a:pPr lvl="1"/>
            <a:r>
              <a:rPr lang="en-US" dirty="0"/>
              <a:t>Links, see </a:t>
            </a:r>
            <a:r>
              <a:rPr lang="en-US" dirty="0">
                <a:hlinkClick r:id="rId2"/>
              </a:rPr>
              <a:t>https://epics.anl.gov/base/R7-0/6-docs/links.html</a:t>
            </a:r>
            <a:endParaRPr lang="en-US" dirty="0"/>
          </a:p>
          <a:p>
            <a:pPr lvl="1"/>
            <a:r>
              <a:rPr lang="en-US" dirty="0"/>
              <a:t>Subscriptions, see </a:t>
            </a:r>
            <a:r>
              <a:rPr lang="en-US" dirty="0">
                <a:hlinkClick r:id="rId3"/>
              </a:rPr>
              <a:t>https://epics.anl.gov/base/R7-0/6-docs/filters.html</a:t>
            </a:r>
            <a:endParaRPr lang="en-US" dirty="0"/>
          </a:p>
          <a:p>
            <a:pPr marL="398463" lvl="1" indent="0">
              <a:buNone/>
            </a:pPr>
            <a:r>
              <a:rPr lang="en-US" dirty="0"/>
              <a:t>.. More to come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7CBB6-9F0E-E642-84E1-B92F73258B13}"/>
              </a:ext>
            </a:extLst>
          </p:cNvPr>
          <p:cNvSpPr txBox="1">
            <a:spLocks/>
          </p:cNvSpPr>
          <p:nvPr/>
        </p:nvSpPr>
        <p:spPr bwMode="auto">
          <a:xfrm>
            <a:off x="1126144" y="2566586"/>
            <a:ext cx="4008162" cy="14399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number: 3.14,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text: "Hello!",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substructure: 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          numbers: [1, 2, 3, 4]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        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303559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1169</Words>
  <Application>Microsoft Macintosh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Courier</vt:lpstr>
      <vt:lpstr>ORNL</vt:lpstr>
      <vt:lpstr>EPICS Database Updates</vt:lpstr>
      <vt:lpstr>Comparably New Database Features</vt:lpstr>
      <vt:lpstr>‘Patch’ Database</vt:lpstr>
      <vt:lpstr>‘Patch’ Database …</vt:lpstr>
      <vt:lpstr>Long Strings</vt:lpstr>
      <vt:lpstr>Old Workaround</vt:lpstr>
      <vt:lpstr>New Workaround</vt:lpstr>
      <vt:lpstr>JSON Notation for INP links</vt:lpstr>
      <vt:lpstr>JSON: “JavaScript Object Notation”</vt:lpstr>
      <vt:lpstr>JSON Notation for Subscription Filters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2021-09-14T14:59:07Z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